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0" r:id="rId2"/>
  </p:sldMasterIdLst>
  <p:notesMasterIdLst>
    <p:notesMasterId r:id="rId11"/>
  </p:notesMasterIdLst>
  <p:handoutMasterIdLst>
    <p:handoutMasterId r:id="rId12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797675" cy="9926638"/>
  <p:embeddedFontLst>
    <p:embeddedFont>
      <p:font typeface="Gill Sans MT" panose="020B0502020104020203" pitchFamily="34" charset="0"/>
      <p:regular r:id="rId13"/>
      <p:bold r:id="rId14"/>
      <p:italic r:id="rId15"/>
      <p:boldItalic r:id="rId16"/>
    </p:embeddedFont>
    <p:embeddedFont>
      <p:font typeface="Wingdings 2" panose="05020102010507070707" pitchFamily="18" charset="2"/>
      <p:regular r:id="rId17"/>
    </p:embeddedFont>
    <p:embeddedFont>
      <p:font typeface="Helvetica" panose="020B0604020202020204" pitchFamily="3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idin JALILZADEH" initials="AJ" lastIdx="1" clrIdx="0">
    <p:extLst>
      <p:ext uri="{19B8F6BF-5375-455C-9EA6-DF929625EA0E}">
        <p15:presenceInfo xmlns:p15="http://schemas.microsoft.com/office/powerpoint/2012/main" userId="S-1-5-21-371399076-3047136788-812747186-7416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0066"/>
    <a:srgbClr val="0000FF"/>
    <a:srgbClr val="FF3300"/>
    <a:srgbClr val="FF6699"/>
    <a:srgbClr val="D4DFF4"/>
    <a:srgbClr val="ADC1E9"/>
    <a:srgbClr val="CCCCFF"/>
    <a:srgbClr val="666699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7D292-7978-4EDE-A372-A6ACDFED984F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B3C959-8373-4828-90E6-69ECDFC4F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83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4AAF9-6045-4E1D-A565-B61C5A85F658}" type="datetimeFigureOut">
              <a:rPr lang="en-US" smtClean="0"/>
              <a:t>4/10/2022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39087C-7BE0-474D-9BAC-8AE365DC0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40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PA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D1F9E6-7736-4C24-B166-48BCB8E56233}" type="datetime5">
              <a:rPr lang="en-GB"/>
              <a:pPr>
                <a:defRPr/>
              </a:pPr>
              <a:t>10-Apr-22</a:t>
            </a:fld>
            <a:endParaRPr lang="en-GB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5787" y="6524774"/>
            <a:ext cx="2015827" cy="3332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dirty="0"/>
              <a:t>M. Dhyani</a:t>
            </a:r>
          </a:p>
        </p:txBody>
      </p:sp>
    </p:spTree>
    <p:extLst>
      <p:ext uri="{BB962C8B-B14F-4D97-AF65-F5344CB8AC3E}">
        <p14:creationId xmlns:p14="http://schemas.microsoft.com/office/powerpoint/2010/main" val="42892029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38392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48A273-C458-49F5-A889-40022F24036D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dirty="0"/>
              <a:t>A Shaikh</a:t>
            </a:r>
          </a:p>
        </p:txBody>
      </p:sp>
    </p:spTree>
    <p:extLst>
      <p:ext uri="{BB962C8B-B14F-4D97-AF65-F5344CB8AC3E}">
        <p14:creationId xmlns:p14="http://schemas.microsoft.com/office/powerpoint/2010/main" val="946632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2D304-B407-4679-9C8C-30C16D7C12EC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1731680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0378C1-2863-4F21-8F11-A8D62ECB25BF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8146930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FD0E60-1E96-48DC-99DD-0625D7F9D0C0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7638156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137C1A-7555-4ACA-B899-A799132E74C1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5286681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60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060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E26683-DFA5-4F43-A313-28793EFDF752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7047844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D94F6D-F7CD-4918-ADD2-45FF9E085E20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2094560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446BF-E896-47AB-A277-48E611BC3F5A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23305858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FEBBF5-24B9-442D-ABBB-76A30443C51C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42011161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89"/>
            <a:ext cx="53848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EC6AE0-2F2D-4356-B12F-6E5ACA3DE392}" type="datetime5">
              <a:rPr lang="en-GB"/>
              <a:pPr>
                <a:defRPr/>
              </a:pPr>
              <a:t>10-Apr-22</a:t>
            </a:fld>
            <a:endParaRPr lang="en-GB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12161660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95316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3344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324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Line 12"/>
          <p:cNvSpPr>
            <a:spLocks noChangeShapeType="1"/>
          </p:cNvSpPr>
          <p:nvPr/>
        </p:nvSpPr>
        <p:spPr bwMode="auto">
          <a:xfrm>
            <a:off x="-46566" y="6597650"/>
            <a:ext cx="12238567" cy="0"/>
          </a:xfrm>
          <a:prstGeom prst="line">
            <a:avLst/>
          </a:prstGeom>
          <a:noFill/>
          <a:ln w="19050">
            <a:solidFill>
              <a:srgbClr val="CFAFE7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GB" sz="1800"/>
          </a:p>
        </p:txBody>
      </p:sp>
      <p:sp>
        <p:nvSpPr>
          <p:cNvPr id="3" name="Text Box 20"/>
          <p:cNvSpPr txBox="1">
            <a:spLocks noChangeArrowheads="1"/>
          </p:cNvSpPr>
          <p:nvPr/>
        </p:nvSpPr>
        <p:spPr bwMode="auto">
          <a:xfrm>
            <a:off x="11518901" y="6565901"/>
            <a:ext cx="6731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9DD217F6-6C63-46F9-AD02-6A4762391631}" type="slidenum">
              <a:rPr lang="en-GB" sz="1200" b="0" smtClean="0"/>
              <a:pPr algn="r" eaLnBrk="1" hangingPunct="1">
                <a:spcBef>
                  <a:spcPct val="50000"/>
                </a:spcBef>
                <a:defRPr/>
              </a:pPr>
              <a:t>‹#›</a:t>
            </a:fld>
            <a:endParaRPr lang="en-GB" sz="1200" b="0" dirty="0"/>
          </a:p>
        </p:txBody>
      </p:sp>
      <p:pic>
        <p:nvPicPr>
          <p:cNvPr id="7" name="Picture 6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9DD02D85-DED2-40EA-BDB8-62543432782F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45" y="116632"/>
            <a:ext cx="2973625" cy="73478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3323306" y="332657"/>
            <a:ext cx="88329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/>
            </a:pPr>
            <a:r>
              <a:rPr lang="en-US" sz="1800" dirty="0">
                <a:latin typeface="Helvetica"/>
                <a:ea typeface="Helvetica"/>
                <a:cs typeface="Helvetica"/>
                <a:sym typeface="Helvetica"/>
              </a:rPr>
              <a:t>Introduction to Algorithms  </a:t>
            </a:r>
            <a:r>
              <a:rPr lang="en-GB" sz="18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CELEN0</a:t>
            </a:r>
            <a:r>
              <a:rPr lang="en-US" sz="18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86</a:t>
            </a:r>
            <a:endParaRPr lang="en-US" sz="1800" dirty="0">
              <a:solidFill>
                <a:srgbClr val="002452"/>
              </a:solidFill>
            </a:endParaRPr>
          </a:p>
          <a:p>
            <a:pPr lvl="0" algn="l">
              <a:defRPr sz="1800"/>
            </a:pPr>
            <a:endParaRPr lang="en-US" sz="1800" dirty="0"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42440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567548"/>
            <a:ext cx="10993549" cy="1476102"/>
          </a:xfrm>
        </p:spPr>
        <p:txBody>
          <a:bodyPr>
            <a:normAutofit/>
          </a:bodyPr>
          <a:lstStyle/>
          <a:p>
            <a:r>
              <a:rPr lang="en-NZ" dirty="0" smtClean="0"/>
              <a:t> </a:t>
            </a:r>
            <a:r>
              <a:rPr lang="en-NZ" dirty="0" err="1" smtClean="0"/>
              <a:t>matlab</a:t>
            </a:r>
            <a:r>
              <a:rPr lang="en-NZ" dirty="0" smtClean="0"/>
              <a:t> </a:t>
            </a:r>
            <a:r>
              <a:rPr lang="en-NZ" dirty="0" smtClean="0"/>
              <a:t> </a:t>
            </a:r>
            <a:endParaRPr lang="en-US" b="1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406" y="743433"/>
            <a:ext cx="2342334" cy="234233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33591" y="3605341"/>
            <a:ext cx="10578843" cy="1972491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NZ" sz="9600" dirty="0" smtClean="0">
                <a:solidFill>
                  <a:srgbClr val="FF0000"/>
                </a:solidFill>
              </a:rPr>
              <a:t>Lecture </a:t>
            </a:r>
            <a:r>
              <a:rPr lang="en-NZ" sz="9600" dirty="0" smtClean="0">
                <a:solidFill>
                  <a:srgbClr val="FF0000"/>
                </a:solidFill>
              </a:rPr>
              <a:t>8  </a:t>
            </a:r>
            <a:endParaRPr lang="en-NZ" sz="9600" dirty="0" smtClean="0">
              <a:solidFill>
                <a:srgbClr val="FF0000"/>
              </a:solidFill>
            </a:endParaRPr>
          </a:p>
          <a:p>
            <a:pPr algn="ctr"/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28" y="479415"/>
            <a:ext cx="2315421" cy="198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0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cap="none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NZ" b="1" cap="none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nput</a:t>
            </a:r>
            <a:r>
              <a:rPr lang="en-NZ" cap="none" dirty="0" smtClean="0"/>
              <a:t> command</a:t>
            </a:r>
            <a:endParaRPr lang="en-US" cap="none" dirty="0"/>
          </a:p>
        </p:txBody>
      </p:sp>
      <p:sp>
        <p:nvSpPr>
          <p:cNvPr id="4" name="TextBox 3"/>
          <p:cNvSpPr txBox="1"/>
          <p:nvPr/>
        </p:nvSpPr>
        <p:spPr>
          <a:xfrm>
            <a:off x="688461" y="2015944"/>
            <a:ext cx="10815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6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NZ" sz="36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nput</a:t>
            </a:r>
            <a:r>
              <a:rPr lang="en-NZ" sz="3600" dirty="0" smtClean="0"/>
              <a:t> command: </a:t>
            </a:r>
            <a:r>
              <a:rPr lang="en-NZ" sz="3600" i="1" u="sng" dirty="0" smtClean="0"/>
              <a:t>MATLAB requests user to input a value</a:t>
            </a:r>
            <a:endParaRPr lang="en-US" sz="3600" i="1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581192" y="3032111"/>
            <a:ext cx="2930739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MATLAB syntax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27463" y="3890243"/>
            <a:ext cx="7629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=input(‘prompt message’) </a:t>
            </a:r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to input a numerical value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7463" y="4379043"/>
            <a:ext cx="9421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=input(‘prompt </a:t>
            </a:r>
            <a:r>
              <a:rPr lang="en-NZ" b="1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message’,’s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 </a:t>
            </a:r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to input a string/character value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1191" y="4850506"/>
            <a:ext cx="1986441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EXAMPLE</a:t>
            </a:r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927463" y="5487543"/>
            <a:ext cx="11351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=input(</a:t>
            </a:r>
            <a:r>
              <a:rPr lang="en-NZ" b="1" dirty="0" smtClean="0">
                <a:solidFill>
                  <a:srgbClr val="FF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‘enter a positive integer:’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user should input a positive integer value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27463" y="5928228"/>
            <a:ext cx="10386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name=input(</a:t>
            </a:r>
            <a:r>
              <a:rPr lang="en-NZ" b="1" dirty="0" smtClean="0">
                <a:solidFill>
                  <a:srgbClr val="FF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‘enter your </a:t>
            </a:r>
            <a:r>
              <a:rPr lang="en-NZ" b="1" dirty="0" err="1" smtClean="0">
                <a:solidFill>
                  <a:srgbClr val="FF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name:’</a:t>
            </a:r>
            <a:r>
              <a:rPr lang="en-NZ" b="1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NZ" b="1" dirty="0" err="1" smtClean="0">
                <a:solidFill>
                  <a:srgbClr val="FF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’s</a:t>
            </a:r>
            <a:r>
              <a:rPr lang="en-NZ" b="1" dirty="0" smtClean="0">
                <a:solidFill>
                  <a:srgbClr val="FF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user should input a string, i.e. name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827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cap="none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NZ" cap="none" dirty="0" smtClean="0"/>
              <a:t> loop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8461" y="2015944"/>
            <a:ext cx="11178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6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NZ" sz="3600" dirty="0" smtClean="0"/>
              <a:t> loop: </a:t>
            </a:r>
            <a:r>
              <a:rPr lang="en-NZ" sz="3200" i="1" u="sng" dirty="0" smtClean="0"/>
              <a:t>MATLAB repeats an action for a specified number of times</a:t>
            </a:r>
            <a:endParaRPr lang="en-US" sz="3200" i="1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581192" y="2836166"/>
            <a:ext cx="2930739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MATLAB syntax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27463" y="3406912"/>
            <a:ext cx="39068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start_val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end_val</a:t>
            </a:r>
            <a:endParaRPr lang="en-NZ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 something …</a:t>
            </a:r>
          </a:p>
          <a:p>
            <a:r>
              <a:rPr lang="en-NZ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do something …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 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1191" y="4615372"/>
            <a:ext cx="1986441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EXAMPLE</a:t>
            </a:r>
            <a:endParaRPr lang="en-US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927462" y="5263062"/>
            <a:ext cx="67601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1:10</a:t>
            </a:r>
          </a:p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displays the current value of </a:t>
            </a:r>
            <a:r>
              <a:rPr lang="en-NZ" b="1" dirty="0" err="1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en-NZ" b="1" dirty="0" smtClean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 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453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cap="none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NZ" cap="none" dirty="0" smtClean="0"/>
              <a:t> loop example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8461" y="2015944"/>
            <a:ext cx="11046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2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 a script that implements the following</a:t>
            </a:r>
            <a:endParaRPr lang="en-US" sz="3200" i="1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581192" y="2836166"/>
            <a:ext cx="2723759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INPUT ARRAY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27463" y="3655109"/>
            <a:ext cx="8504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X=[1 2 3 4 5 6 7 8 9 10 … n]  </a:t>
            </a:r>
            <a:endParaRPr lang="en-US" sz="3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1191" y="4550057"/>
            <a:ext cx="3167790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OUTPUT ARRAY</a:t>
            </a:r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927463" y="5355830"/>
            <a:ext cx="11000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lang="en-NZ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=[1 4 </a:t>
            </a:r>
            <a:r>
              <a:rPr lang="en-NZ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9</a:t>
            </a:r>
            <a:r>
              <a:rPr lang="en-NZ" sz="36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16 25 36 49 64 81 100 … n^2]  </a:t>
            </a:r>
            <a:endParaRPr lang="en-US" sz="3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928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cap="none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If, </a:t>
            </a:r>
            <a:r>
              <a:rPr lang="en-NZ" b="1" cap="none" dirty="0" err="1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elseif</a:t>
            </a:r>
            <a:r>
              <a:rPr lang="en-NZ" b="1" cap="none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else</a:t>
            </a:r>
            <a:r>
              <a:rPr lang="en-NZ" cap="none" dirty="0" smtClean="0"/>
              <a:t> statements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8461" y="1833062"/>
            <a:ext cx="105399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6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NZ" sz="3600" dirty="0" smtClean="0"/>
              <a:t> statements: </a:t>
            </a:r>
            <a:r>
              <a:rPr lang="en-NZ" sz="3200" i="1" u="sng" dirty="0" smtClean="0"/>
              <a:t>MATLAB executes action if the condition is TRUE</a:t>
            </a:r>
            <a:endParaRPr lang="en-US" sz="3200" i="1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581192" y="2966796"/>
            <a:ext cx="2930739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MATLAB syntax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27463" y="3759607"/>
            <a:ext cx="303801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condition 1</a:t>
            </a:r>
          </a:p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 something …</a:t>
            </a:r>
          </a:p>
          <a:p>
            <a:r>
              <a:rPr lang="en-NZ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NZ" b="1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lseif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condition 2</a:t>
            </a:r>
          </a:p>
          <a:p>
            <a:r>
              <a:rPr lang="en-NZ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do something …</a:t>
            </a:r>
          </a:p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lse</a:t>
            </a:r>
          </a:p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i="1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something …</a:t>
            </a:r>
            <a:endParaRPr lang="en-NZ" b="1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 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073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cap="none" dirty="0" smtClean="0">
                <a:cs typeface="Courier New" panose="02070309020205020404" pitchFamily="49" charset="0"/>
              </a:rPr>
              <a:t>Nested</a:t>
            </a:r>
            <a:r>
              <a:rPr lang="en-NZ" b="1" cap="none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</a:t>
            </a:r>
            <a:r>
              <a:rPr lang="en-NZ" cap="none" dirty="0" smtClean="0"/>
              <a:t> loop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42941" y="1954938"/>
            <a:ext cx="8164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200" i="1" u="sng" dirty="0" smtClean="0"/>
              <a:t>Used for repeating through multiple levels of indices</a:t>
            </a:r>
            <a:endParaRPr lang="en-US" sz="3200" i="1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581192" y="2836166"/>
            <a:ext cx="2930739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MATLAB syntax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27463" y="3550605"/>
            <a:ext cx="657423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start_val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end_val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level 1 index</a:t>
            </a:r>
          </a:p>
          <a:p>
            <a:r>
              <a:rPr lang="en-NZ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j = 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start_val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end_val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level 2 index</a:t>
            </a:r>
          </a:p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NZ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 something …</a:t>
            </a:r>
          </a:p>
          <a:p>
            <a:r>
              <a:rPr lang="en-NZ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do something …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end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 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49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cap="none" dirty="0" smtClean="0">
                <a:cs typeface="Courier New" panose="02070309020205020404" pitchFamily="49" charset="0"/>
              </a:rPr>
              <a:t>Nested</a:t>
            </a:r>
            <a:r>
              <a:rPr lang="en-NZ" b="1" cap="none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</a:t>
            </a:r>
            <a:r>
              <a:rPr lang="en-NZ" cap="none" dirty="0" smtClean="0"/>
              <a:t> loop example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69935" y="2788656"/>
            <a:ext cx="96521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4800" i="1" dirty="0" smtClean="0"/>
              <a:t>Ask user to input an </a:t>
            </a:r>
            <a:r>
              <a:rPr lang="en-NZ" sz="4800" b="1" i="1" dirty="0" smtClean="0">
                <a:solidFill>
                  <a:srgbClr val="FF0000"/>
                </a:solidFill>
              </a:rPr>
              <a:t>m</a:t>
            </a:r>
            <a:r>
              <a:rPr lang="en-NZ" sz="4800" i="1" dirty="0" smtClean="0"/>
              <a:t> by </a:t>
            </a:r>
            <a:r>
              <a:rPr lang="en-NZ" sz="4800" b="1" i="1" dirty="0" smtClean="0">
                <a:solidFill>
                  <a:srgbClr val="FF0000"/>
                </a:solidFill>
              </a:rPr>
              <a:t>n</a:t>
            </a:r>
            <a:r>
              <a:rPr lang="en-NZ" sz="4800" i="1" dirty="0" smtClean="0"/>
              <a:t> matrix and </a:t>
            </a:r>
          </a:p>
          <a:p>
            <a:r>
              <a:rPr lang="en-NZ" sz="4800" i="1" dirty="0" smtClean="0"/>
              <a:t>return a new matrix with entries squared</a:t>
            </a:r>
            <a:endParaRPr lang="en-US" sz="4800" i="1" dirty="0"/>
          </a:p>
        </p:txBody>
      </p:sp>
    </p:spTree>
    <p:extLst>
      <p:ext uri="{BB962C8B-B14F-4D97-AF65-F5344CB8AC3E}">
        <p14:creationId xmlns:p14="http://schemas.microsoft.com/office/powerpoint/2010/main" val="578413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cap="none" dirty="0" smtClean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NZ" cap="none" dirty="0" smtClean="0"/>
              <a:t> loop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8461" y="1833062"/>
            <a:ext cx="11260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600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NZ" sz="3600" dirty="0" smtClean="0"/>
              <a:t> loop: </a:t>
            </a:r>
            <a:r>
              <a:rPr lang="en-NZ" sz="3200" i="1" u="sng" dirty="0" smtClean="0"/>
              <a:t>MATLAB repeats an action </a:t>
            </a:r>
            <a:r>
              <a:rPr lang="en-NZ" sz="3200" b="1" i="1" u="sng" dirty="0" smtClean="0">
                <a:solidFill>
                  <a:srgbClr val="FF0000"/>
                </a:solidFill>
              </a:rPr>
              <a:t>while</a:t>
            </a:r>
            <a:r>
              <a:rPr lang="en-NZ" sz="3200" i="1" u="sng" dirty="0" smtClean="0"/>
              <a:t> the condition is TRUE</a:t>
            </a:r>
            <a:endParaRPr lang="en-US" sz="3200" i="1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581192" y="2836166"/>
            <a:ext cx="2930739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MATLAB syntax</a:t>
            </a:r>
            <a:endParaRPr lang="en-US" sz="28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927463" y="3367723"/>
            <a:ext cx="34996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condition</a:t>
            </a:r>
            <a:endParaRPr lang="en-NZ" b="1" dirty="0" smtClean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NZ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 something …</a:t>
            </a:r>
          </a:p>
          <a:p>
            <a:r>
              <a:rPr lang="en-NZ" b="1" i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do something …</a:t>
            </a:r>
            <a:endParaRPr lang="en-NZ" b="1" dirty="0" smtClean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 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191" y="4654561"/>
            <a:ext cx="1986441" cy="52322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en-NZ" sz="2800" b="1" dirty="0" smtClean="0"/>
              <a:t>EXAMPLE</a:t>
            </a:r>
            <a:endParaRPr lang="en-US" sz="2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927463" y="5177781"/>
            <a:ext cx="98411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 &lt; 10</a:t>
            </a:r>
            <a:endParaRPr lang="en-NZ" b="1" dirty="0" smtClean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NZ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NZ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(x) </a:t>
            </a:r>
            <a:r>
              <a:rPr lang="en-NZ" b="1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repeats displaying x as long as it is less than 10</a:t>
            </a:r>
          </a:p>
          <a:p>
            <a:r>
              <a:rPr lang="en-NZ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NZ" b="1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x=x+1;</a:t>
            </a:r>
          </a:p>
          <a:p>
            <a:r>
              <a:rPr lang="en-NZ" b="1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 </a:t>
            </a:r>
            <a:endParaRPr lang="en-US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94220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1_UCL Kazakhstan">
  <a:themeElements>
    <a:clrScheme name="UCL Kazakhsta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UCL Kazakhsta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UCL Kazakhsta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11155</TotalTime>
  <Words>342</Words>
  <Application>Microsoft Office PowerPoint</Application>
  <PresentationFormat>Widescreen</PresentationFormat>
  <Paragraphs>61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Gill Sans MT</vt:lpstr>
      <vt:lpstr>Arial</vt:lpstr>
      <vt:lpstr>Courier New</vt:lpstr>
      <vt:lpstr>Wingdings 2</vt:lpstr>
      <vt:lpstr>Helvetica</vt:lpstr>
      <vt:lpstr>Calibri</vt:lpstr>
      <vt:lpstr>Dividend</vt:lpstr>
      <vt:lpstr>1_UCL Kazakhstan</vt:lpstr>
      <vt:lpstr> matlab  </vt:lpstr>
      <vt:lpstr>input command</vt:lpstr>
      <vt:lpstr>for loop</vt:lpstr>
      <vt:lpstr>for loop example</vt:lpstr>
      <vt:lpstr>If, elseif, else statements</vt:lpstr>
      <vt:lpstr>Nested for loop</vt:lpstr>
      <vt:lpstr>Nested for loop example</vt:lpstr>
      <vt:lpstr>while loop </vt:lpstr>
    </vt:vector>
  </TitlesOfParts>
  <Company>The University of Nottingham Ningbo 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LATEX</dc:title>
  <dc:creator>Heather Callaghan</dc:creator>
  <cp:lastModifiedBy>Aidin JALILZADEH</cp:lastModifiedBy>
  <cp:revision>333</cp:revision>
  <cp:lastPrinted>2020-03-13T05:36:27Z</cp:lastPrinted>
  <dcterms:created xsi:type="dcterms:W3CDTF">2020-03-10T06:29:02Z</dcterms:created>
  <dcterms:modified xsi:type="dcterms:W3CDTF">2022-04-10T09:54:28Z</dcterms:modified>
</cp:coreProperties>
</file>

<file path=docProps/thumbnail.jpeg>
</file>